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85" r:id="rId3"/>
    <p:sldId id="386" r:id="rId4"/>
    <p:sldId id="390" r:id="rId5"/>
    <p:sldId id="388" r:id="rId6"/>
    <p:sldId id="377" r:id="rId7"/>
    <p:sldId id="378" r:id="rId8"/>
    <p:sldId id="379" r:id="rId9"/>
    <p:sldId id="359" r:id="rId10"/>
    <p:sldId id="380" r:id="rId11"/>
    <p:sldId id="381" r:id="rId12"/>
    <p:sldId id="384" r:id="rId13"/>
    <p:sldId id="387" r:id="rId14"/>
    <p:sldId id="391" r:id="rId15"/>
    <p:sldId id="392" r:id="rId1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EIRA DA SILVA Rui (OIB)" initials="PDSR(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  <a:srgbClr val="FF9999"/>
    <a:srgbClr val="FFD624"/>
    <a:srgbClr val="3166CF"/>
    <a:srgbClr val="3E6FD2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25" autoAdjust="0"/>
  </p:normalViewPr>
  <p:slideViewPr>
    <p:cSldViewPr>
      <p:cViewPr varScale="1">
        <p:scale>
          <a:sx n="95" d="100"/>
          <a:sy n="95" d="100"/>
        </p:scale>
        <p:origin x="20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33CE960B-0EE7-4B9C-9AB2-3BB7E4A353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03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900C9EDE-960A-46FA-8167-B4944BA45D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08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06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BE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62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b="1" u="sng" baseline="0" dirty="0" smtClean="0"/>
              <a:t>DIGIT cloud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8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BE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02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217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5834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586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33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23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0C9EDE-960A-46FA-8167-B4944BA45D5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780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168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b="1" u="sng" baseline="0" dirty="0" smtClean="0"/>
              <a:t>Amazon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99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b="1" u="sng" baseline="0" dirty="0" smtClean="0"/>
              <a:t>DIGIT cloud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396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BE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94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BE" b="1" u="sn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C9EDE-960A-46FA-8167-B4944BA45D5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87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560" y="2564904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dirty="0" err="1" smtClean="0"/>
              <a:t>Title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F308543F-B861-4E16-864C-AEF5DE35706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9390-7314-4749-A591-EEC0605504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9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9509C-9438-4F3C-9C0E-5589A4E5B9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14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200150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99B9B-E3EA-4F19-ACE7-ED51D34E2A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62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marL="0"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0A329-126F-4747-AE6B-C3D8075E4B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08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22D26-2ED5-4534-9E99-1A9B039C66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82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BBA93-C0A9-4515-9A41-D389055412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48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8281F-97D7-4F32-B7D6-B31EF11C72F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23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BA1C2-2D83-46D1-966F-DAE080A887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31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marL="0"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>
              <a:defRPr sz="3200"/>
            </a:lvl1pPr>
            <a:lvl2pPr>
              <a:defRPr sz="2800"/>
            </a:lvl2pPr>
            <a:lvl3pPr marL="1257300" indent="-342900">
              <a:buFont typeface="Arial" panose="020B0604020202020204" pitchFamily="34" charset="0"/>
              <a:buChar char="•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5BD99-77A7-49BC-9C63-31A9F10187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marL="0"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88F44-E4AD-4010-ABF5-AB7B8E33D8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2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41BF5696-7438-427A-872C-75CC6FDD116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F5494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F5494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F5494"/>
        </a:buClr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rzMYL901AQ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560" y="2420888"/>
            <a:ext cx="7992888" cy="790575"/>
          </a:xfrm>
        </p:spPr>
        <p:txBody>
          <a:bodyPr/>
          <a:lstStyle/>
          <a:p>
            <a:r>
              <a:rPr lang="en-GB" sz="7000" dirty="0" smtClean="0">
                <a:latin typeface="Calibri" panose="020F0502020204030204" pitchFamily="34" charset="0"/>
              </a:rPr>
              <a:t>White paper about AWS</a:t>
            </a:r>
            <a:endParaRPr lang="en-GB" sz="70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21656" y="3716338"/>
            <a:ext cx="8532812" cy="1728787"/>
          </a:xfrm>
        </p:spPr>
        <p:txBody>
          <a:bodyPr/>
          <a:lstStyle/>
          <a:p>
            <a:r>
              <a:rPr lang="en-GB" sz="2800" b="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By Pennyitsupport.eu</a:t>
            </a:r>
            <a:endParaRPr lang="en-GB" sz="2800" b="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GB" sz="2400" dirty="0" smtClean="0">
                <a:latin typeface="Calibri" panose="020F0502020204030204" pitchFamily="34" charset="0"/>
              </a:rPr>
              <a:t>07/04/2019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AWS development environment limitations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320" y="2276872"/>
            <a:ext cx="7704856" cy="3888432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Availability of the whole IS landscape to integrate a complex development in a test environment, beyond just unit testing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Availability of </a:t>
            </a:r>
            <a:r>
              <a:rPr lang="en-GB" sz="2400" b="1" dirty="0" err="1" smtClean="0">
                <a:latin typeface="Calibri" panose="020F0502020204030204" pitchFamily="34" charset="0"/>
              </a:rPr>
              <a:t>Mockups</a:t>
            </a:r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Development move to and from corporate environment through specific technologies and manipulation is subject of errors and </a:t>
            </a:r>
            <a:r>
              <a:rPr lang="en-GB" sz="2400" b="1" dirty="0" err="1" smtClean="0">
                <a:latin typeface="Calibri" panose="020F0502020204030204" pitchFamily="34" charset="0"/>
              </a:rPr>
              <a:t>mis</a:t>
            </a:r>
            <a:r>
              <a:rPr lang="en-GB" sz="2400" b="1" dirty="0" smtClean="0">
                <a:latin typeface="Calibri" panose="020F0502020204030204" pitchFamily="34" charset="0"/>
              </a:rPr>
              <a:t>-manipulation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Availability of acceptance environment integrated with the development that real users could test, unless developing specific APIs for that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Risk of commercial war (Amazon vs Oracle</a:t>
            </a:r>
            <a:r>
              <a:rPr lang="en-GB" sz="2400" b="1" dirty="0">
                <a:latin typeface="Calibri" panose="020F0502020204030204" pitchFamily="34" charset="0"/>
              </a:rPr>
              <a:t>) </a:t>
            </a:r>
            <a:r>
              <a:rPr lang="en-GB" sz="2400" b="1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GB" sz="2400" b="1" dirty="0" smtClean="0">
                <a:latin typeface="Calibri" panose="020F0502020204030204" pitchFamily="34" charset="0"/>
                <a:hlinkClick r:id="rId3"/>
              </a:rPr>
              <a:t>youtu.be/xrzMYL901AQ</a:t>
            </a:r>
            <a:r>
              <a:rPr lang="en-GB" sz="2400" b="1" dirty="0" smtClean="0">
                <a:latin typeface="Calibri" panose="020F0502020204030204" pitchFamily="34" charset="0"/>
              </a:rPr>
              <a:t> 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€ of the service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6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fr-BE" sz="2800" dirty="0" smtClean="0"/>
              <a:t>About </a:t>
            </a:r>
            <a:r>
              <a:rPr lang="fr-BE" sz="2800" dirty="0"/>
              <a:t>Amazon cloud in a </a:t>
            </a:r>
            <a:r>
              <a:rPr lang="fr-BE" sz="2800" dirty="0" err="1"/>
              <a:t>hybrid</a:t>
            </a:r>
            <a:r>
              <a:rPr lang="fr-BE" sz="2800" dirty="0"/>
              <a:t> </a:t>
            </a:r>
            <a:r>
              <a:rPr lang="fr-BE" sz="2800" dirty="0" err="1" smtClean="0"/>
              <a:t>environment</a:t>
            </a:r>
            <a:r>
              <a:rPr lang="fr-BE" sz="2800" dirty="0" smtClean="0"/>
              <a:t> (</a:t>
            </a:r>
            <a:r>
              <a:rPr lang="fr-BE" sz="2800" dirty="0" err="1" smtClean="0"/>
              <a:t>private</a:t>
            </a:r>
            <a:r>
              <a:rPr lang="fr-BE" sz="2800" dirty="0" smtClean="0"/>
              <a:t> part)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204864"/>
            <a:ext cx="8743950" cy="435782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0593" y="6596775"/>
            <a:ext cx="1444877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6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648990"/>
          </a:xfrm>
        </p:spPr>
        <p:txBody>
          <a:bodyPr/>
          <a:lstStyle/>
          <a:p>
            <a:r>
              <a:rPr lang="fr-BE" sz="2800" dirty="0" smtClean="0"/>
              <a:t>Amazon </a:t>
            </a:r>
            <a:r>
              <a:rPr lang="fr-BE" sz="2800" dirty="0"/>
              <a:t>cloud in a </a:t>
            </a:r>
            <a:r>
              <a:rPr lang="fr-BE" sz="2800" dirty="0" err="1"/>
              <a:t>hybrid</a:t>
            </a:r>
            <a:r>
              <a:rPr lang="fr-BE" sz="2800" dirty="0"/>
              <a:t> </a:t>
            </a:r>
            <a:r>
              <a:rPr lang="fr-BE" sz="2800" dirty="0" err="1"/>
              <a:t>environment</a:t>
            </a:r>
            <a:r>
              <a:rPr lang="fr-BE" sz="2800" dirty="0"/>
              <a:t> (</a:t>
            </a:r>
            <a:r>
              <a:rPr lang="fr-BE" sz="2800" dirty="0" err="1"/>
              <a:t>private</a:t>
            </a:r>
            <a:r>
              <a:rPr lang="fr-BE" sz="2800" dirty="0"/>
              <a:t> part)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836" y="2348880"/>
            <a:ext cx="7704856" cy="4248472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marL="0" lvl="1"/>
            <a:r>
              <a:rPr lang="en-GB" sz="2400" i="1" dirty="0" smtClean="0">
                <a:latin typeface="Calibri" panose="020F0502020204030204" pitchFamily="34" charset="0"/>
              </a:rPr>
              <a:t>I find hybrid environment the one enjoying benefits of both worlds</a:t>
            </a:r>
          </a:p>
          <a:p>
            <a:pPr marL="0" lvl="1"/>
            <a:endParaRPr lang="en-GB" sz="2400" i="1" dirty="0" smtClean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Private environment part completely secure in a VLAN based on native firewall, in corporate network not script based proxy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Compliant with most if not all corporate IT governances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No (additional ) data exfiltration risk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HTTPS and RDP protocol inside corporate network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Integrated Monitoring of the Open source software with KALI and other industry standard tools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Limited exposure to</a:t>
            </a: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Host base intrusion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Network based intrusion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Risk of credential theft </a:t>
            </a: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Amazon cloud in a </a:t>
            </a:r>
            <a:r>
              <a:rPr lang="fr-BE" dirty="0" err="1" smtClean="0"/>
              <a:t>hybrid</a:t>
            </a:r>
            <a:r>
              <a:rPr lang="fr-BE" dirty="0" smtClean="0"/>
              <a:t> </a:t>
            </a:r>
            <a:r>
              <a:rPr lang="fr-BE" dirty="0" err="1" smtClean="0"/>
              <a:t>environment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20888"/>
            <a:ext cx="8229600" cy="3529013"/>
          </a:xfrm>
        </p:spPr>
        <p:txBody>
          <a:bodyPr/>
          <a:lstStyle/>
          <a:p>
            <a:pPr marL="0" indent="0">
              <a:buNone/>
            </a:pPr>
            <a:r>
              <a:rPr lang="fr-BE" dirty="0" smtClean="0"/>
              <a:t>So</a:t>
            </a:r>
          </a:p>
          <a:p>
            <a:r>
              <a:rPr lang="fr-BE" dirty="0" smtClean="0"/>
              <a:t>For </a:t>
            </a:r>
            <a:r>
              <a:rPr lang="fr-BE" dirty="0" err="1" smtClean="0"/>
              <a:t>corporate</a:t>
            </a:r>
            <a:r>
              <a:rPr lang="fr-BE" dirty="0" smtClean="0"/>
              <a:t> </a:t>
            </a:r>
            <a:r>
              <a:rPr lang="fr-BE" dirty="0" err="1" smtClean="0"/>
              <a:t>customers</a:t>
            </a:r>
            <a:r>
              <a:rPr lang="fr-BE" dirty="0" smtClean="0"/>
              <a:t> </a:t>
            </a:r>
            <a:r>
              <a:rPr lang="fr-BE" dirty="0"/>
              <a:t>I</a:t>
            </a:r>
            <a:r>
              <a:rPr lang="fr-BE" dirty="0" smtClean="0"/>
              <a:t> </a:t>
            </a:r>
            <a:r>
              <a:rPr lang="fr-BE" dirty="0" err="1" smtClean="0"/>
              <a:t>think</a:t>
            </a:r>
            <a:r>
              <a:rPr lang="fr-BE" dirty="0" smtClean="0"/>
              <a:t> the </a:t>
            </a:r>
            <a:r>
              <a:rPr lang="fr-BE" dirty="0" err="1" smtClean="0"/>
              <a:t>Hybrid</a:t>
            </a:r>
            <a:r>
              <a:rPr lang="fr-BE" dirty="0" smtClean="0"/>
              <a:t> cloud </a:t>
            </a:r>
            <a:r>
              <a:rPr lang="fr-BE" dirty="0" err="1" smtClean="0"/>
              <a:t>strategy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the best.</a:t>
            </a:r>
          </a:p>
          <a:p>
            <a:r>
              <a:rPr lang="fr-BE" dirty="0" err="1" smtClean="0"/>
              <a:t>Now</a:t>
            </a:r>
            <a:r>
              <a:rPr lang="fr-BE" dirty="0" smtClean="0"/>
              <a:t>, </a:t>
            </a:r>
            <a:r>
              <a:rPr lang="fr-BE" dirty="0" err="1" smtClean="0"/>
              <a:t>let’s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honest</a:t>
            </a:r>
            <a:r>
              <a:rPr lang="fr-BE" dirty="0" smtClean="0"/>
              <a:t>, Amazon cloud </a:t>
            </a:r>
            <a:r>
              <a:rPr lang="fr-BE" dirty="0" err="1" smtClean="0"/>
              <a:t>is</a:t>
            </a:r>
            <a:r>
              <a:rPr lang="fr-BE" dirty="0" smtClean="0"/>
              <a:t> an </a:t>
            </a:r>
            <a:r>
              <a:rPr lang="fr-BE" dirty="0" err="1" smtClean="0"/>
              <a:t>amazing</a:t>
            </a:r>
            <a:r>
              <a:rPr lang="fr-BE" dirty="0" smtClean="0"/>
              <a:t> </a:t>
            </a:r>
            <a:r>
              <a:rPr lang="fr-BE" dirty="0" err="1" smtClean="0"/>
              <a:t>tool</a:t>
            </a:r>
            <a:r>
              <a:rPr lang="fr-BE" dirty="0" smtClean="0"/>
              <a:t>:</a:t>
            </a:r>
          </a:p>
          <a:p>
            <a:pPr lvl="1"/>
            <a:r>
              <a:rPr lang="fr-BE" dirty="0" err="1" smtClean="0"/>
              <a:t>Extreme</a:t>
            </a:r>
            <a:r>
              <a:rPr lang="fr-BE" dirty="0" smtClean="0"/>
              <a:t> </a:t>
            </a:r>
            <a:r>
              <a:rPr lang="fr-BE" dirty="0" err="1" smtClean="0"/>
              <a:t>flexilbility</a:t>
            </a:r>
            <a:r>
              <a:rPr lang="fr-BE" dirty="0" smtClean="0"/>
              <a:t> building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own</a:t>
            </a:r>
            <a:r>
              <a:rPr lang="fr-BE" dirty="0" smtClean="0"/>
              <a:t> </a:t>
            </a:r>
            <a:r>
              <a:rPr lang="fr-BE" dirty="0" err="1" smtClean="0"/>
              <a:t>environment</a:t>
            </a:r>
            <a:endParaRPr lang="fr-BE" dirty="0" smtClean="0"/>
          </a:p>
          <a:p>
            <a:pPr lvl="1"/>
            <a:r>
              <a:rPr lang="fr-BE" dirty="0" err="1" smtClean="0"/>
              <a:t>Scalability</a:t>
            </a:r>
            <a:endParaRPr lang="fr-BE" dirty="0" smtClean="0"/>
          </a:p>
          <a:p>
            <a:pPr lvl="1"/>
            <a:r>
              <a:rPr lang="fr-BE" dirty="0" err="1" smtClean="0"/>
              <a:t>Pay</a:t>
            </a:r>
            <a:r>
              <a:rPr lang="fr-BE" dirty="0" smtClean="0"/>
              <a:t> as </a:t>
            </a:r>
            <a:r>
              <a:rPr lang="fr-BE" dirty="0" err="1" smtClean="0"/>
              <a:t>you</a:t>
            </a:r>
            <a:r>
              <a:rPr lang="fr-BE" dirty="0" smtClean="0"/>
              <a:t> go </a:t>
            </a:r>
          </a:p>
          <a:p>
            <a:r>
              <a:rPr lang="fr-BE" dirty="0" smtClean="0"/>
              <a:t>But limitations are </a:t>
            </a:r>
            <a:r>
              <a:rPr lang="fr-BE" dirty="0" err="1" smtClean="0"/>
              <a:t>there</a:t>
            </a:r>
            <a:r>
              <a:rPr lang="fr-BE" dirty="0" smtClean="0"/>
              <a:t>, as </a:t>
            </a:r>
            <a:r>
              <a:rPr lang="fr-BE" dirty="0" err="1" smtClean="0"/>
              <a:t>explained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and in a </a:t>
            </a:r>
            <a:r>
              <a:rPr lang="fr-BE" dirty="0" err="1" smtClean="0"/>
              <a:t>summary</a:t>
            </a:r>
            <a:r>
              <a:rPr lang="fr-BE" dirty="0" smtClean="0"/>
              <a:t> </a:t>
            </a:r>
            <a:r>
              <a:rPr lang="fr-BE" dirty="0" err="1" smtClean="0"/>
              <a:t>next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89585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</a:t>
            </a:r>
            <a:r>
              <a:rPr lang="fr-BE" dirty="0" smtClean="0"/>
              <a:t>n a </a:t>
            </a:r>
            <a:r>
              <a:rPr lang="fr-BE" dirty="0" err="1" smtClean="0"/>
              <a:t>hybrid</a:t>
            </a:r>
            <a:r>
              <a:rPr lang="fr-BE" dirty="0" smtClean="0"/>
              <a:t> </a:t>
            </a:r>
            <a:r>
              <a:rPr lang="fr-BE" dirty="0" err="1" smtClean="0"/>
              <a:t>environment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249752"/>
            <a:ext cx="8229600" cy="3529013"/>
          </a:xfrm>
        </p:spPr>
        <p:txBody>
          <a:bodyPr/>
          <a:lstStyle/>
          <a:p>
            <a:r>
              <a:rPr lang="fr-BE" dirty="0" err="1"/>
              <a:t>C</a:t>
            </a:r>
            <a:r>
              <a:rPr lang="fr-BE" dirty="0" err="1" smtClean="0"/>
              <a:t>orporate</a:t>
            </a:r>
            <a:r>
              <a:rPr lang="fr-BE" dirty="0" smtClean="0"/>
              <a:t> </a:t>
            </a:r>
            <a:r>
              <a:rPr lang="fr-BE" dirty="0" err="1" smtClean="0"/>
              <a:t>customers</a:t>
            </a:r>
            <a:r>
              <a:rPr lang="fr-BE" dirty="0" smtClean="0"/>
              <a:t> </a:t>
            </a:r>
            <a:r>
              <a:rPr lang="fr-BE" dirty="0" err="1" smtClean="0"/>
              <a:t>would</a:t>
            </a:r>
            <a:r>
              <a:rPr lang="fr-BE" dirty="0" smtClean="0"/>
              <a:t> use </a:t>
            </a:r>
            <a:r>
              <a:rPr lang="fr-BE" dirty="0" err="1" smtClean="0"/>
              <a:t>corporate</a:t>
            </a:r>
            <a:r>
              <a:rPr lang="fr-BE" dirty="0" smtClean="0"/>
              <a:t> cloud for long </a:t>
            </a:r>
            <a:r>
              <a:rPr lang="fr-BE" dirty="0" err="1" smtClean="0"/>
              <a:t>term</a:t>
            </a:r>
            <a:r>
              <a:rPr lang="fr-BE" dirty="0" smtClean="0"/>
              <a:t> </a:t>
            </a:r>
            <a:r>
              <a:rPr lang="fr-BE" dirty="0" err="1" smtClean="0"/>
              <a:t>iterative</a:t>
            </a:r>
            <a:r>
              <a:rPr lang="fr-BE" dirty="0" smtClean="0"/>
              <a:t> applications </a:t>
            </a:r>
            <a:r>
              <a:rPr lang="fr-BE" dirty="0" err="1" smtClean="0"/>
              <a:t>allowing</a:t>
            </a:r>
            <a:r>
              <a:rPr lang="fr-BE" dirty="0" smtClean="0"/>
              <a:t>:</a:t>
            </a:r>
          </a:p>
          <a:p>
            <a:pPr lvl="1"/>
            <a:r>
              <a:rPr lang="fr-BE" dirty="0" err="1" smtClean="0"/>
              <a:t>Cost</a:t>
            </a:r>
            <a:r>
              <a:rPr lang="fr-BE" dirty="0" smtClean="0"/>
              <a:t> </a:t>
            </a:r>
            <a:r>
              <a:rPr lang="fr-BE" dirty="0" err="1" smtClean="0"/>
              <a:t>efficiency</a:t>
            </a:r>
            <a:r>
              <a:rPr lang="fr-BE" dirty="0" smtClean="0"/>
              <a:t> </a:t>
            </a:r>
            <a:r>
              <a:rPr lang="en-GB" dirty="0" smtClean="0">
                <a:latin typeface="Calibri" panose="020F0502020204030204" pitchFamily="34" charset="0"/>
              </a:rPr>
              <a:t>up </a:t>
            </a:r>
            <a:r>
              <a:rPr lang="en-GB" dirty="0">
                <a:latin typeface="Calibri" panose="020F0502020204030204" pitchFamily="34" charset="0"/>
              </a:rPr>
              <a:t>to €/10 of the service on long </a:t>
            </a:r>
            <a:r>
              <a:rPr lang="en-GB" dirty="0" smtClean="0">
                <a:latin typeface="Calibri" panose="020F0502020204030204" pitchFamily="34" charset="0"/>
              </a:rPr>
              <a:t>term</a:t>
            </a:r>
            <a:endParaRPr lang="fr-BE" dirty="0" smtClean="0"/>
          </a:p>
          <a:p>
            <a:pPr lvl="1"/>
            <a:r>
              <a:rPr lang="fr-BE" dirty="0" err="1" smtClean="0"/>
              <a:t>Maintain</a:t>
            </a:r>
            <a:r>
              <a:rPr lang="fr-BE" dirty="0" smtClean="0"/>
              <a:t> of </a:t>
            </a:r>
            <a:r>
              <a:rPr lang="fr-BE" dirty="0" err="1" smtClean="0"/>
              <a:t>skills</a:t>
            </a:r>
            <a:r>
              <a:rPr lang="fr-BE" dirty="0" smtClean="0"/>
              <a:t>,</a:t>
            </a:r>
          </a:p>
          <a:p>
            <a:pPr lvl="1"/>
            <a:r>
              <a:rPr lang="fr-BE" dirty="0" err="1" smtClean="0"/>
              <a:t>Higher</a:t>
            </a:r>
            <a:r>
              <a:rPr lang="fr-BE" dirty="0" smtClean="0"/>
              <a:t> </a:t>
            </a:r>
            <a:r>
              <a:rPr lang="fr-BE" dirty="0" err="1" smtClean="0"/>
              <a:t>security</a:t>
            </a:r>
            <a:endParaRPr lang="fr-BE" dirty="0" smtClean="0"/>
          </a:p>
          <a:p>
            <a:pPr lvl="1"/>
            <a:r>
              <a:rPr lang="fr-BE" dirty="0" err="1" smtClean="0"/>
              <a:t>Integration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the </a:t>
            </a:r>
            <a:r>
              <a:rPr lang="fr-BE" dirty="0" err="1" smtClean="0"/>
              <a:t>corporate</a:t>
            </a:r>
            <a:r>
              <a:rPr lang="fr-BE" dirty="0" smtClean="0"/>
              <a:t> IT infrastructure in the </a:t>
            </a:r>
            <a:r>
              <a:rPr lang="fr-BE" dirty="0" err="1" smtClean="0"/>
              <a:t>development</a:t>
            </a:r>
            <a:r>
              <a:rPr lang="fr-BE" dirty="0" smtClean="0"/>
              <a:t> </a:t>
            </a:r>
            <a:r>
              <a:rPr lang="fr-BE" dirty="0" err="1" smtClean="0"/>
              <a:t>process</a:t>
            </a:r>
            <a:r>
              <a:rPr lang="fr-BE" dirty="0" smtClean="0"/>
              <a:t> </a:t>
            </a:r>
            <a:r>
              <a:rPr lang="fr-BE" dirty="0">
                <a:latin typeface="Calibri" panose="020F0502020204030204" pitchFamily="34" charset="0"/>
              </a:rPr>
              <a:t>(Test, </a:t>
            </a:r>
            <a:r>
              <a:rPr lang="fr-BE" dirty="0" err="1" smtClean="0">
                <a:latin typeface="Calibri" panose="020F0502020204030204" pitchFamily="34" charset="0"/>
              </a:rPr>
              <a:t>Acceptance</a:t>
            </a:r>
            <a:r>
              <a:rPr lang="fr-BE" dirty="0" smtClean="0">
                <a:latin typeface="Calibri" panose="020F0502020204030204" pitchFamily="34" charset="0"/>
              </a:rPr>
              <a:t>,</a:t>
            </a:r>
            <a:r>
              <a:rPr lang="en-GB" dirty="0" smtClean="0">
                <a:latin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</a:rPr>
              <a:t>Mockups</a:t>
            </a:r>
            <a:r>
              <a:rPr lang="en-GB" dirty="0">
                <a:latin typeface="Calibri" panose="020F0502020204030204" pitchFamily="34" charset="0"/>
              </a:rPr>
              <a:t>, application servers, container technologies (</a:t>
            </a:r>
            <a:r>
              <a:rPr lang="en-GB" dirty="0" smtClean="0">
                <a:latin typeface="Calibri" panose="020F0502020204030204" pitchFamily="34" charset="0"/>
              </a:rPr>
              <a:t>main </a:t>
            </a:r>
            <a:r>
              <a:rPr lang="en-GB" dirty="0">
                <a:latin typeface="Calibri" panose="020F0502020204030204" pitchFamily="34" charset="0"/>
              </a:rPr>
              <a:t>Docker by request)</a:t>
            </a:r>
          </a:p>
          <a:p>
            <a:pPr lvl="1"/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362212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</a:t>
            </a:r>
            <a:r>
              <a:rPr lang="fr-BE" dirty="0" smtClean="0"/>
              <a:t>n a </a:t>
            </a:r>
            <a:r>
              <a:rPr lang="fr-BE" dirty="0" err="1" smtClean="0"/>
              <a:t>hybrid</a:t>
            </a:r>
            <a:r>
              <a:rPr lang="fr-BE" dirty="0" smtClean="0"/>
              <a:t> </a:t>
            </a:r>
            <a:r>
              <a:rPr lang="fr-BE" dirty="0" err="1" smtClean="0"/>
              <a:t>environment</a:t>
            </a:r>
            <a:r>
              <a:rPr lang="fr-BE" smtClean="0"/>
              <a:t> (2)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249752"/>
            <a:ext cx="8229600" cy="3529013"/>
          </a:xfrm>
        </p:spPr>
        <p:txBody>
          <a:bodyPr/>
          <a:lstStyle/>
          <a:p>
            <a:r>
              <a:rPr lang="fr-BE" dirty="0" smtClean="0"/>
              <a:t>But </a:t>
            </a:r>
            <a:r>
              <a:rPr lang="fr-BE" dirty="0" err="1" smtClean="0"/>
              <a:t>would</a:t>
            </a:r>
            <a:r>
              <a:rPr lang="fr-BE" dirty="0" smtClean="0"/>
              <a:t> use AWS for short </a:t>
            </a:r>
            <a:r>
              <a:rPr lang="fr-BE" dirty="0" err="1" smtClean="0"/>
              <a:t>projects</a:t>
            </a:r>
            <a:r>
              <a:rPr lang="fr-BE" dirty="0" smtClean="0"/>
              <a:t>, </a:t>
            </a:r>
            <a:r>
              <a:rPr lang="fr-BE" dirty="0" err="1" smtClean="0"/>
              <a:t>requiring</a:t>
            </a:r>
            <a:r>
              <a:rPr lang="fr-BE" dirty="0" smtClean="0"/>
              <a:t> </a:t>
            </a:r>
          </a:p>
          <a:p>
            <a:pPr lvl="1"/>
            <a:r>
              <a:rPr lang="fr-BE" dirty="0" smtClean="0"/>
              <a:t>quick setup, </a:t>
            </a:r>
            <a:r>
              <a:rPr lang="fr-BE" dirty="0" err="1" smtClean="0"/>
              <a:t>mainly</a:t>
            </a:r>
            <a:r>
              <a:rPr lang="fr-BE" dirty="0" smtClean="0"/>
              <a:t>, the </a:t>
            </a:r>
            <a:r>
              <a:rPr lang="fr-BE" dirty="0" err="1" smtClean="0"/>
              <a:t>kind</a:t>
            </a:r>
            <a:r>
              <a:rPr lang="fr-BE" dirty="0" smtClean="0"/>
              <a:t> of one </a:t>
            </a:r>
            <a:r>
              <a:rPr lang="fr-BE" dirty="0" err="1" smtClean="0"/>
              <a:t>shot</a:t>
            </a:r>
            <a:r>
              <a:rPr lang="fr-BE" dirty="0" smtClean="0"/>
              <a:t> action </a:t>
            </a:r>
            <a:r>
              <a:rPr lang="fr-BE" dirty="0" err="1" smtClean="0"/>
              <a:t>limited</a:t>
            </a:r>
            <a:r>
              <a:rPr lang="fr-BE" dirty="0" smtClean="0"/>
              <a:t> in time, </a:t>
            </a:r>
            <a:r>
              <a:rPr lang="fr-BE" dirty="0" err="1" smtClean="0"/>
              <a:t>where</a:t>
            </a:r>
            <a:r>
              <a:rPr lang="fr-BE" dirty="0" smtClean="0"/>
              <a:t> </a:t>
            </a:r>
            <a:r>
              <a:rPr lang="fr-BE" dirty="0" err="1" smtClean="0"/>
              <a:t>agility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key</a:t>
            </a:r>
          </a:p>
          <a:p>
            <a:pPr lvl="1"/>
            <a:r>
              <a:rPr lang="fr-BE" dirty="0" err="1" smtClean="0"/>
              <a:t>Scalability</a:t>
            </a:r>
            <a:endParaRPr lang="fr-BE" dirty="0" smtClean="0"/>
          </a:p>
          <a:p>
            <a:pPr lvl="1"/>
            <a:r>
              <a:rPr lang="fr-BE" dirty="0" err="1" smtClean="0"/>
              <a:t>Pay</a:t>
            </a:r>
            <a:r>
              <a:rPr lang="fr-BE" dirty="0" smtClean="0"/>
              <a:t> as </a:t>
            </a:r>
            <a:r>
              <a:rPr lang="fr-BE" dirty="0" err="1" smtClean="0"/>
              <a:t>you</a:t>
            </a:r>
            <a:r>
              <a:rPr lang="fr-BE" smtClean="0"/>
              <a:t> for the</a:t>
            </a:r>
            <a:r>
              <a:rPr lang="en-US" smtClean="0"/>
              <a:t> </a:t>
            </a:r>
            <a:r>
              <a:rPr lang="en-US" dirty="0"/>
              <a:t>quick setup AWS service </a:t>
            </a:r>
          </a:p>
          <a:p>
            <a:pPr lvl="1"/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169921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About Amazon cloud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475"/>
            <a:ext cx="8229600" cy="3529013"/>
          </a:xfrm>
        </p:spPr>
        <p:txBody>
          <a:bodyPr/>
          <a:lstStyle/>
          <a:p>
            <a:r>
              <a:rPr lang="fr-BE" dirty="0" err="1" smtClean="0"/>
              <a:t>Well</a:t>
            </a:r>
            <a:r>
              <a:rPr lang="fr-BE" dirty="0" smtClean="0"/>
              <a:t>, to </a:t>
            </a:r>
            <a:r>
              <a:rPr lang="fr-BE" dirty="0" err="1" smtClean="0"/>
              <a:t>cut</a:t>
            </a:r>
            <a:r>
              <a:rPr lang="fr-BE" dirty="0" smtClean="0"/>
              <a:t> to the </a:t>
            </a:r>
            <a:r>
              <a:rPr lang="fr-BE" dirty="0" err="1" smtClean="0"/>
              <a:t>chase</a:t>
            </a:r>
            <a:r>
              <a:rPr lang="fr-BE" dirty="0" smtClean="0"/>
              <a:t>, Amazon cloud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this</a:t>
            </a:r>
            <a:r>
              <a:rPr lang="fr-BE" dirty="0" smtClean="0"/>
              <a:t>:</a:t>
            </a:r>
          </a:p>
          <a:p>
            <a:pPr lvl="1"/>
            <a:r>
              <a:rPr lang="fr-BE" dirty="0" smtClean="0"/>
              <a:t>Move </a:t>
            </a:r>
            <a:r>
              <a:rPr lang="en-US" dirty="0" smtClean="0"/>
              <a:t>your</a:t>
            </a:r>
            <a:r>
              <a:rPr lang="fr-BE" dirty="0" smtClean="0"/>
              <a:t> business to us, </a:t>
            </a:r>
            <a:r>
              <a:rPr lang="en-US" dirty="0" smtClean="0"/>
              <a:t>don’t</a:t>
            </a:r>
            <a:r>
              <a:rPr lang="fr-BE" dirty="0" smtClean="0"/>
              <a:t> </a:t>
            </a:r>
            <a:r>
              <a:rPr lang="en-US" dirty="0" smtClean="0"/>
              <a:t>worry</a:t>
            </a:r>
            <a:r>
              <a:rPr lang="fr-BE" dirty="0" smtClean="0"/>
              <a:t>, </a:t>
            </a:r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take</a:t>
            </a:r>
            <a:r>
              <a:rPr lang="fr-BE" dirty="0" smtClean="0"/>
              <a:t> care of </a:t>
            </a:r>
            <a:r>
              <a:rPr lang="fr-BE" dirty="0" err="1" smtClean="0"/>
              <a:t>everything</a:t>
            </a:r>
            <a:r>
              <a:rPr lang="fr-BE" dirty="0" smtClean="0"/>
              <a:t>, go out, </a:t>
            </a:r>
            <a:r>
              <a:rPr lang="fr-BE" dirty="0" err="1" smtClean="0"/>
              <a:t>see</a:t>
            </a:r>
            <a:r>
              <a:rPr lang="fr-BE" dirty="0" smtClean="0"/>
              <a:t> a </a:t>
            </a:r>
            <a:r>
              <a:rPr lang="fr-BE" dirty="0" err="1" smtClean="0"/>
              <a:t>movie</a:t>
            </a:r>
            <a:r>
              <a:rPr lang="fr-BE" dirty="0" smtClean="0"/>
              <a:t>, have a good time, have fun</a:t>
            </a:r>
          </a:p>
          <a:p>
            <a:pPr lvl="1"/>
            <a:r>
              <a:rPr lang="fr-BE" dirty="0" err="1" smtClean="0"/>
              <a:t>We</a:t>
            </a:r>
            <a:r>
              <a:rPr lang="fr-BE" dirty="0" smtClean="0"/>
              <a:t> manage bilions of </a:t>
            </a:r>
            <a:r>
              <a:rPr lang="fr-BE" dirty="0" err="1" smtClean="0"/>
              <a:t>microservices</a:t>
            </a:r>
            <a:r>
              <a:rPr lang="fr-BE" dirty="0" smtClean="0"/>
              <a:t> </a:t>
            </a:r>
            <a:r>
              <a:rPr lang="fr-BE" dirty="0" err="1" smtClean="0"/>
              <a:t>worldwide</a:t>
            </a:r>
            <a:endParaRPr lang="fr-BE" dirty="0" smtClean="0"/>
          </a:p>
          <a:p>
            <a:pPr lvl="1"/>
            <a:r>
              <a:rPr lang="fr-BE" dirty="0" smtClean="0"/>
              <a:t>You </a:t>
            </a:r>
            <a:r>
              <a:rPr lang="fr-BE" dirty="0" err="1" smtClean="0"/>
              <a:t>just</a:t>
            </a:r>
            <a:r>
              <a:rPr lang="fr-BE" dirty="0" smtClean="0"/>
              <a:t> do </a:t>
            </a:r>
            <a:r>
              <a:rPr lang="fr-BE" dirty="0" err="1" smtClean="0"/>
              <a:t>your</a:t>
            </a:r>
            <a:r>
              <a:rPr lang="fr-BE" dirty="0" smtClean="0"/>
              <a:t> business, </a:t>
            </a:r>
            <a:r>
              <a:rPr lang="fr-BE" dirty="0" err="1" smtClean="0"/>
              <a:t>make</a:t>
            </a:r>
            <a:r>
              <a:rPr lang="fr-BE" dirty="0" smtClean="0"/>
              <a:t> money, </a:t>
            </a:r>
            <a:r>
              <a:rPr lang="fr-BE" dirty="0" err="1" smtClean="0"/>
              <a:t>we</a:t>
            </a:r>
            <a:r>
              <a:rPr lang="fr-BE" dirty="0" smtClean="0"/>
              <a:t> </a:t>
            </a:r>
            <a:r>
              <a:rPr lang="fr-BE" dirty="0" err="1" smtClean="0"/>
              <a:t>take</a:t>
            </a:r>
            <a:r>
              <a:rPr lang="fr-BE" dirty="0" smtClean="0"/>
              <a:t> care of </a:t>
            </a:r>
            <a:r>
              <a:rPr lang="fr-BE" dirty="0" err="1" smtClean="0"/>
              <a:t>your</a:t>
            </a:r>
            <a:r>
              <a:rPr lang="fr-BE" dirty="0" smtClean="0"/>
              <a:t> [</a:t>
            </a:r>
            <a:r>
              <a:rPr lang="fr-BE" dirty="0" err="1" smtClean="0"/>
              <a:t>development</a:t>
            </a:r>
            <a:r>
              <a:rPr lang="fr-BE" dirty="0" smtClean="0"/>
              <a:t>] </a:t>
            </a:r>
            <a:r>
              <a:rPr lang="fr-BE" dirty="0" err="1" smtClean="0"/>
              <a:t>platform</a:t>
            </a:r>
            <a:endParaRPr lang="fr-BE" dirty="0" smtClean="0"/>
          </a:p>
          <a:p>
            <a:r>
              <a:rPr lang="fr-BE" dirty="0"/>
              <a:t>But </a:t>
            </a:r>
            <a:r>
              <a:rPr lang="fr-BE" dirty="0" err="1"/>
              <a:t>wait</a:t>
            </a:r>
            <a:r>
              <a:rPr lang="fr-BE" dirty="0"/>
              <a:t> a minute: </a:t>
            </a:r>
            <a:r>
              <a:rPr lang="fr-BE" dirty="0" smtClean="0"/>
              <a:t>I </a:t>
            </a:r>
            <a:r>
              <a:rPr lang="fr-BE" dirty="0" err="1" smtClean="0"/>
              <a:t>already</a:t>
            </a:r>
            <a:r>
              <a:rPr lang="fr-BE" dirty="0" smtClean="0"/>
              <a:t> </a:t>
            </a:r>
            <a:r>
              <a:rPr lang="fr-BE" dirty="0" err="1" smtClean="0"/>
              <a:t>heard</a:t>
            </a:r>
            <a:r>
              <a:rPr lang="fr-BE" dirty="0" smtClean="0"/>
              <a:t> </a:t>
            </a:r>
            <a:r>
              <a:rPr lang="fr-BE" dirty="0" err="1" smtClean="0"/>
              <a:t>this</a:t>
            </a:r>
            <a:r>
              <a:rPr lang="fr-BE" dirty="0" smtClean="0"/>
              <a:t> in the ’70s or ‘80s. It </a:t>
            </a:r>
            <a:r>
              <a:rPr lang="fr-BE" dirty="0" err="1" smtClean="0"/>
              <a:t>was</a:t>
            </a:r>
            <a:r>
              <a:rPr lang="fr-BE" dirty="0" smtClean="0"/>
              <a:t> about the </a:t>
            </a:r>
            <a:r>
              <a:rPr lang="fr-BE" dirty="0" err="1" smtClean="0"/>
              <a:t>industrial</a:t>
            </a:r>
            <a:r>
              <a:rPr lang="fr-BE" dirty="0" smtClean="0"/>
              <a:t> </a:t>
            </a:r>
            <a:r>
              <a:rPr lang="fr-BE" dirty="0" err="1" smtClean="0"/>
              <a:t>food</a:t>
            </a:r>
            <a:r>
              <a:rPr lang="fr-BE" dirty="0" smtClean="0"/>
              <a:t> right?</a:t>
            </a:r>
          </a:p>
          <a:p>
            <a:r>
              <a:rPr lang="fr-BE" dirty="0" err="1" smtClean="0"/>
              <a:t>Now</a:t>
            </a:r>
            <a:r>
              <a:rPr lang="fr-BE" dirty="0" smtClean="0"/>
              <a:t> </a:t>
            </a:r>
            <a:r>
              <a:rPr lang="fr-BE" dirty="0" err="1" smtClean="0"/>
              <a:t>hold</a:t>
            </a:r>
            <a:r>
              <a:rPr lang="fr-BE" dirty="0" smtClean="0"/>
              <a:t> on: 40 </a:t>
            </a:r>
            <a:r>
              <a:rPr lang="fr-BE" dirty="0" err="1" smtClean="0"/>
              <a:t>years</a:t>
            </a:r>
            <a:r>
              <a:rPr lang="fr-BE" dirty="0" smtClean="0"/>
              <a:t> </a:t>
            </a:r>
            <a:r>
              <a:rPr lang="fr-BE" dirty="0" err="1" smtClean="0"/>
              <a:t>later</a:t>
            </a:r>
            <a:r>
              <a:rPr lang="fr-BE" dirty="0" smtClean="0"/>
              <a:t> </a:t>
            </a: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left</a:t>
            </a:r>
            <a:r>
              <a:rPr lang="fr-BE" dirty="0" smtClean="0"/>
              <a:t> ? A massive move </a:t>
            </a:r>
            <a:r>
              <a:rPr lang="fr-BE" dirty="0" err="1" smtClean="0"/>
              <a:t>toward</a:t>
            </a:r>
            <a:r>
              <a:rPr lang="fr-BE" dirty="0" smtClean="0"/>
              <a:t> </a:t>
            </a:r>
            <a:r>
              <a:rPr lang="fr-BE" dirty="0"/>
              <a:t>h</a:t>
            </a:r>
            <a:r>
              <a:rPr lang="fr-BE" dirty="0" smtClean="0"/>
              <a:t>ome-made </a:t>
            </a:r>
            <a:r>
              <a:rPr lang="fr-BE" dirty="0" err="1" smtClean="0"/>
              <a:t>stuff</a:t>
            </a:r>
            <a:r>
              <a:rPr lang="fr-BE" dirty="0" smtClean="0"/>
              <a:t>, right ?</a:t>
            </a:r>
            <a:endParaRPr lang="fr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611801"/>
            <a:ext cx="1512168" cy="173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6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About Amazon cloud (2)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204864"/>
            <a:ext cx="8229600" cy="3529013"/>
          </a:xfrm>
        </p:spPr>
        <p:txBody>
          <a:bodyPr/>
          <a:lstStyle/>
          <a:p>
            <a:r>
              <a:rPr lang="fr-BE" dirty="0" smtClean="0"/>
              <a:t>Amazon cloud </a:t>
            </a:r>
            <a:r>
              <a:rPr lang="fr-BE" dirty="0" err="1" smtClean="0"/>
              <a:t>is</a:t>
            </a:r>
            <a:r>
              <a:rPr lang="fr-BE" dirty="0" smtClean="0"/>
              <a:t> the </a:t>
            </a:r>
            <a:r>
              <a:rPr lang="fr-BE" dirty="0" err="1" smtClean="0"/>
              <a:t>same</a:t>
            </a:r>
            <a:r>
              <a:rPr lang="fr-BE" dirty="0" smtClean="0"/>
              <a:t>. Amazon cloud for </a:t>
            </a:r>
            <a:r>
              <a:rPr lang="fr-BE" dirty="0" err="1" smtClean="0"/>
              <a:t>corporate</a:t>
            </a:r>
            <a:r>
              <a:rPr lang="fr-BE" dirty="0" smtClean="0"/>
              <a:t> IT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industrial</a:t>
            </a:r>
            <a:r>
              <a:rPr lang="fr-BE" dirty="0" smtClean="0"/>
              <a:t> </a:t>
            </a:r>
            <a:r>
              <a:rPr lang="fr-BE" dirty="0" err="1" smtClean="0"/>
              <a:t>food</a:t>
            </a:r>
            <a:r>
              <a:rPr lang="fr-BE" dirty="0" smtClean="0"/>
              <a:t> </a:t>
            </a:r>
            <a:r>
              <a:rPr lang="en-US" dirty="0"/>
              <a:t>was in the ’70s or ´</a:t>
            </a:r>
            <a:r>
              <a:rPr lang="en-US" dirty="0" smtClean="0"/>
              <a:t>80s, and you see what happened 40 years later</a:t>
            </a:r>
            <a:endParaRPr lang="en-US" dirty="0"/>
          </a:p>
          <a:p>
            <a:r>
              <a:rPr lang="fr-BE" dirty="0" smtClean="0"/>
              <a:t>So </a:t>
            </a:r>
            <a:r>
              <a:rPr lang="fr-BE" dirty="0" err="1" smtClean="0"/>
              <a:t>don’t</a:t>
            </a:r>
            <a:r>
              <a:rPr lang="fr-BE" dirty="0" smtClean="0"/>
              <a:t> </a:t>
            </a:r>
            <a:r>
              <a:rPr lang="fr-BE" dirty="0" err="1" smtClean="0"/>
              <a:t>get</a:t>
            </a:r>
            <a:r>
              <a:rPr lang="fr-BE" dirty="0" smtClean="0"/>
              <a:t> </a:t>
            </a:r>
            <a:r>
              <a:rPr lang="fr-BE" dirty="0" err="1" smtClean="0"/>
              <a:t>rid</a:t>
            </a:r>
            <a:r>
              <a:rPr lang="fr-BE" dirty="0" smtClean="0"/>
              <a:t> </a:t>
            </a:r>
            <a:r>
              <a:rPr lang="fr-BE" dirty="0" err="1"/>
              <a:t>too</a:t>
            </a:r>
            <a:r>
              <a:rPr lang="fr-BE" dirty="0"/>
              <a:t> </a:t>
            </a:r>
            <a:r>
              <a:rPr lang="fr-BE" dirty="0" err="1"/>
              <a:t>quickly</a:t>
            </a:r>
            <a:r>
              <a:rPr lang="fr-BE" dirty="0"/>
              <a:t> of </a:t>
            </a:r>
            <a:r>
              <a:rPr lang="fr-BE" dirty="0" err="1" smtClean="0"/>
              <a:t>your</a:t>
            </a:r>
            <a:r>
              <a:rPr lang="fr-BE" dirty="0" smtClean="0"/>
              <a:t> ‘home-made’ IT infrastructure, cos </a:t>
            </a:r>
            <a:r>
              <a:rPr lang="fr-BE" dirty="0" err="1" smtClean="0"/>
              <a:t>rebuild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, </a:t>
            </a:r>
            <a:r>
              <a:rPr lang="fr-BE" dirty="0" err="1" smtClean="0"/>
              <a:t>mainly</a:t>
            </a:r>
            <a:r>
              <a:rPr lang="fr-BE" dirty="0" smtClean="0"/>
              <a:t> the </a:t>
            </a:r>
            <a:r>
              <a:rPr lang="fr-BE" dirty="0" err="1" smtClean="0"/>
              <a:t>competences</a:t>
            </a:r>
            <a:r>
              <a:rPr lang="fr-BE" dirty="0" smtClean="0"/>
              <a:t>, </a:t>
            </a:r>
            <a:r>
              <a:rPr lang="fr-BE" dirty="0" err="1" smtClean="0"/>
              <a:t>might</a:t>
            </a:r>
            <a:r>
              <a:rPr lang="fr-BE" dirty="0" smtClean="0"/>
              <a:t> </a:t>
            </a:r>
            <a:r>
              <a:rPr lang="fr-BE" dirty="0" err="1" smtClean="0"/>
              <a:t>take</a:t>
            </a:r>
            <a:r>
              <a:rPr lang="fr-BE" dirty="0" smtClean="0"/>
              <a:t> </a:t>
            </a:r>
            <a:r>
              <a:rPr lang="fr-BE" dirty="0" err="1" smtClean="0"/>
              <a:t>another</a:t>
            </a:r>
            <a:r>
              <a:rPr lang="fr-BE" dirty="0" smtClean="0"/>
              <a:t> 10 </a:t>
            </a:r>
            <a:r>
              <a:rPr lang="fr-BE" dirty="0" err="1" smtClean="0"/>
              <a:t>years</a:t>
            </a:r>
            <a:r>
              <a:rPr lang="fr-BE" dirty="0" smtClean="0"/>
              <a:t> or </a:t>
            </a:r>
            <a:r>
              <a:rPr lang="fr-BE" dirty="0" err="1" smtClean="0"/>
              <a:t>so</a:t>
            </a:r>
            <a:r>
              <a:rPr lang="fr-BE" dirty="0" smtClean="0"/>
              <a:t> </a:t>
            </a:r>
          </a:p>
          <a:p>
            <a:r>
              <a:rPr lang="fr-BE" dirty="0" err="1" smtClean="0"/>
              <a:t>Loosing</a:t>
            </a:r>
            <a:r>
              <a:rPr lang="fr-BE" dirty="0" smtClean="0"/>
              <a:t> </a:t>
            </a:r>
            <a:r>
              <a:rPr lang="fr-BE" dirty="0" err="1" smtClean="0"/>
              <a:t>competences</a:t>
            </a:r>
            <a:r>
              <a:rPr lang="fr-BE" dirty="0" smtClean="0"/>
              <a:t> and </a:t>
            </a:r>
            <a:r>
              <a:rPr lang="fr-BE" dirty="0" err="1" smtClean="0"/>
              <a:t>knowledge</a:t>
            </a:r>
            <a:r>
              <a:rPr lang="fr-BE" dirty="0" smtClean="0"/>
              <a:t> on cloud infrastructure </a:t>
            </a:r>
            <a:r>
              <a:rPr lang="fr-BE" dirty="0" err="1" smtClean="0"/>
              <a:t>might</a:t>
            </a:r>
            <a:r>
              <a:rPr lang="fr-BE" dirty="0" smtClean="0"/>
              <a:t> </a:t>
            </a:r>
            <a:r>
              <a:rPr lang="fr-BE" dirty="0" err="1" smtClean="0"/>
              <a:t>cost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a lot and </a:t>
            </a:r>
            <a:r>
              <a:rPr lang="fr-BE" dirty="0" err="1" smtClean="0"/>
              <a:t>prevent</a:t>
            </a:r>
            <a:r>
              <a:rPr lang="fr-BE" dirty="0"/>
              <a:t> </a:t>
            </a:r>
            <a:r>
              <a:rPr lang="fr-BE" dirty="0" smtClean="0"/>
              <a:t>building the best </a:t>
            </a:r>
            <a:r>
              <a:rPr lang="fr-BE" dirty="0" err="1" smtClean="0"/>
              <a:t>tailored</a:t>
            </a:r>
            <a:r>
              <a:rPr lang="fr-BE" dirty="0" smtClean="0"/>
              <a:t> infrastructure for </a:t>
            </a:r>
            <a:endParaRPr lang="fr-B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035" y="6021288"/>
            <a:ext cx="812106" cy="49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6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About Amazon cloud (3)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267563"/>
            <a:ext cx="8229600" cy="3529013"/>
          </a:xfrm>
        </p:spPr>
        <p:txBody>
          <a:bodyPr/>
          <a:lstStyle/>
          <a:p>
            <a:pPr marL="0" indent="0">
              <a:buNone/>
            </a:pPr>
            <a:r>
              <a:rPr lang="fr-BE" dirty="0" err="1" smtClean="0"/>
              <a:t>With</a:t>
            </a:r>
            <a:r>
              <a:rPr lang="fr-BE" dirty="0" smtClean="0"/>
              <a:t> AWS, if </a:t>
            </a:r>
            <a:r>
              <a:rPr lang="fr-BE" dirty="0" err="1" smtClean="0"/>
              <a:t>you</a:t>
            </a:r>
            <a:r>
              <a:rPr lang="fr-BE" dirty="0" smtClean="0"/>
              <a:t> do </a:t>
            </a:r>
            <a:r>
              <a:rPr lang="fr-BE" dirty="0" err="1" smtClean="0"/>
              <a:t>only</a:t>
            </a:r>
            <a:r>
              <a:rPr lang="fr-BE" dirty="0" smtClean="0"/>
              <a:t> AWS, the main issue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endParaRPr lang="fr-BE" dirty="0" smtClean="0"/>
          </a:p>
          <a:p>
            <a:r>
              <a:rPr lang="fr-BE" dirty="0" smtClean="0"/>
              <a:t>You </a:t>
            </a:r>
            <a:r>
              <a:rPr lang="fr-BE" dirty="0" err="1" smtClean="0"/>
              <a:t>loose</a:t>
            </a:r>
            <a:r>
              <a:rPr lang="fr-BE" dirty="0" smtClean="0"/>
              <a:t> </a:t>
            </a:r>
            <a:r>
              <a:rPr lang="fr-BE" dirty="0" err="1" smtClean="0"/>
              <a:t>competences</a:t>
            </a:r>
            <a:r>
              <a:rPr lang="fr-BE" dirty="0" smtClean="0"/>
              <a:t> and </a:t>
            </a:r>
            <a:r>
              <a:rPr lang="fr-BE" dirty="0" err="1" smtClean="0"/>
              <a:t>knowledge</a:t>
            </a:r>
            <a:r>
              <a:rPr lang="fr-BE" dirty="0" smtClean="0"/>
              <a:t> on cloud infrastructure and </a:t>
            </a:r>
            <a:r>
              <a:rPr lang="fr-BE" dirty="0" err="1" smtClean="0"/>
              <a:t>along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loose</a:t>
            </a:r>
            <a:r>
              <a:rPr lang="fr-BE" dirty="0" smtClean="0"/>
              <a:t> the </a:t>
            </a:r>
            <a:r>
              <a:rPr lang="fr-BE" dirty="0" err="1" smtClean="0"/>
              <a:t>ability</a:t>
            </a:r>
            <a:r>
              <a:rPr lang="fr-BE" dirty="0" smtClean="0"/>
              <a:t> to </a:t>
            </a:r>
            <a:r>
              <a:rPr lang="fr-BE" dirty="0" err="1" smtClean="0"/>
              <a:t>build</a:t>
            </a:r>
            <a:r>
              <a:rPr lang="fr-BE" dirty="0" smtClean="0"/>
              <a:t> </a:t>
            </a:r>
            <a:r>
              <a:rPr lang="fr-BE" dirty="0" err="1" smtClean="0"/>
              <a:t>yourself</a:t>
            </a:r>
            <a:r>
              <a:rPr lang="fr-BE" dirty="0" smtClean="0"/>
              <a:t> the best </a:t>
            </a:r>
            <a:r>
              <a:rPr lang="fr-BE" dirty="0" err="1" smtClean="0"/>
              <a:t>tailored</a:t>
            </a:r>
            <a:r>
              <a:rPr lang="fr-BE" dirty="0" smtClean="0"/>
              <a:t> infrastructure; if one </a:t>
            </a:r>
            <a:r>
              <a:rPr lang="fr-BE" dirty="0" err="1" smtClean="0"/>
              <a:t>day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want</a:t>
            </a:r>
            <a:r>
              <a:rPr lang="fr-BE" dirty="0" smtClean="0"/>
              <a:t> to have </a:t>
            </a:r>
            <a:r>
              <a:rPr lang="fr-BE" dirty="0" err="1" smtClean="0"/>
              <a:t>such</a:t>
            </a:r>
            <a:r>
              <a:rPr lang="fr-BE" dirty="0" smtClean="0"/>
              <a:t> an </a:t>
            </a:r>
            <a:r>
              <a:rPr lang="fr-BE" dirty="0" err="1" smtClean="0"/>
              <a:t>environment</a:t>
            </a:r>
            <a:r>
              <a:rPr lang="fr-BE" dirty="0"/>
              <a:t> </a:t>
            </a:r>
            <a:r>
              <a:rPr lang="fr-BE" dirty="0" err="1" smtClean="0"/>
              <a:t>overnight</a:t>
            </a:r>
            <a:r>
              <a:rPr lang="fr-BE" dirty="0" smtClean="0"/>
              <a:t>,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will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forced</a:t>
            </a:r>
            <a:r>
              <a:rPr lang="fr-BE" dirty="0" smtClean="0"/>
              <a:t> to </a:t>
            </a:r>
            <a:r>
              <a:rPr lang="fr-BE" dirty="0" err="1" smtClean="0"/>
              <a:t>outsource</a:t>
            </a:r>
            <a:r>
              <a:rPr lang="fr-BE" dirty="0" smtClean="0"/>
              <a:t>, 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another</a:t>
            </a:r>
            <a:r>
              <a:rPr lang="fr-BE" dirty="0" smtClean="0"/>
              <a:t> </a:t>
            </a:r>
            <a:r>
              <a:rPr lang="fr-BE" dirty="0" err="1" smtClean="0"/>
              <a:t>headache</a:t>
            </a:r>
            <a:endParaRPr lang="fr-BE" dirty="0" smtClean="0"/>
          </a:p>
          <a:p>
            <a:r>
              <a:rPr lang="fr-BE" dirty="0" smtClean="0"/>
              <a:t>And, </a:t>
            </a:r>
            <a:r>
              <a:rPr lang="fr-BE" dirty="0" err="1" smtClean="0"/>
              <a:t>you</a:t>
            </a:r>
            <a:r>
              <a:rPr lang="fr-BE" dirty="0" smtClean="0"/>
              <a:t> </a:t>
            </a:r>
            <a:r>
              <a:rPr lang="fr-BE" dirty="0" err="1" smtClean="0"/>
              <a:t>need</a:t>
            </a:r>
            <a:r>
              <a:rPr lang="fr-BE" dirty="0" smtClean="0"/>
              <a:t> to </a:t>
            </a:r>
            <a:r>
              <a:rPr lang="fr-BE" dirty="0" err="1" smtClean="0"/>
              <a:t>revisit</a:t>
            </a:r>
            <a:r>
              <a:rPr lang="fr-BE" dirty="0" smtClean="0"/>
              <a:t> </a:t>
            </a:r>
            <a:r>
              <a:rPr lang="fr-BE" dirty="0" err="1" smtClean="0"/>
              <a:t>completely</a:t>
            </a:r>
            <a:r>
              <a:rPr lang="fr-BE" dirty="0" smtClean="0"/>
              <a:t>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security</a:t>
            </a:r>
            <a:r>
              <a:rPr lang="fr-BE" dirty="0" smtClean="0"/>
              <a:t> and IT </a:t>
            </a:r>
            <a:r>
              <a:rPr lang="fr-BE" dirty="0" err="1" smtClean="0"/>
              <a:t>security</a:t>
            </a:r>
            <a:r>
              <a:rPr lang="fr-BE" dirty="0" smtClean="0"/>
              <a:t> concept and </a:t>
            </a:r>
            <a:r>
              <a:rPr lang="fr-BE" dirty="0" err="1" smtClean="0"/>
              <a:t>get</a:t>
            </a:r>
            <a:r>
              <a:rPr lang="fr-BE" dirty="0" smtClean="0"/>
              <a:t> </a:t>
            </a:r>
            <a:r>
              <a:rPr lang="fr-BE" dirty="0" err="1" smtClean="0"/>
              <a:t>into</a:t>
            </a:r>
            <a:r>
              <a:rPr lang="fr-BE" dirty="0"/>
              <a:t> the AWS </a:t>
            </a:r>
            <a:r>
              <a:rPr lang="fr-BE" dirty="0" err="1"/>
              <a:t>Shared</a:t>
            </a:r>
            <a:r>
              <a:rPr lang="fr-BE" dirty="0"/>
              <a:t> </a:t>
            </a:r>
            <a:r>
              <a:rPr lang="fr-BE" dirty="0" err="1"/>
              <a:t>Responsibility</a:t>
            </a:r>
            <a:r>
              <a:rPr lang="fr-BE" dirty="0"/>
              <a:t> </a:t>
            </a:r>
            <a:r>
              <a:rPr lang="fr-BE" dirty="0" smtClean="0"/>
              <a:t>model</a:t>
            </a:r>
          </a:p>
          <a:p>
            <a:endParaRPr lang="fr-BE" dirty="0" smtClean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735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About Amazon cloud (4)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2491581"/>
            <a:ext cx="8229600" cy="3529013"/>
          </a:xfrm>
        </p:spPr>
        <p:txBody>
          <a:bodyPr/>
          <a:lstStyle/>
          <a:p>
            <a:pPr marL="0" indent="0">
              <a:buNone/>
            </a:pPr>
            <a:r>
              <a:rPr lang="fr-BE" dirty="0" smtClean="0"/>
              <a:t>Last but not least</a:t>
            </a:r>
          </a:p>
          <a:p>
            <a:r>
              <a:rPr lang="en-US" dirty="0" smtClean="0"/>
              <a:t>You </a:t>
            </a:r>
            <a:r>
              <a:rPr lang="en-US" dirty="0"/>
              <a:t>need to review and migrate your mockups of a complex Information </a:t>
            </a:r>
            <a:r>
              <a:rPr lang="en-US" dirty="0" err="1"/>
              <a:t>Sytem</a:t>
            </a:r>
            <a:r>
              <a:rPr lang="en-US" dirty="0"/>
              <a:t> infrastructure </a:t>
            </a:r>
            <a:r>
              <a:rPr lang="en-US" dirty="0" smtClean="0"/>
              <a:t>into the AWS </a:t>
            </a:r>
            <a:r>
              <a:rPr lang="en-US" dirty="0"/>
              <a:t>VPC</a:t>
            </a:r>
          </a:p>
          <a:p>
            <a:r>
              <a:rPr lang="fr-BE" dirty="0" smtClean="0"/>
              <a:t>You </a:t>
            </a:r>
            <a:r>
              <a:rPr lang="fr-BE" dirty="0" err="1" smtClean="0"/>
              <a:t>need</a:t>
            </a:r>
            <a:r>
              <a:rPr lang="fr-BE" dirty="0" smtClean="0"/>
              <a:t> to </a:t>
            </a:r>
            <a:r>
              <a:rPr lang="fr-BE" dirty="0" err="1" smtClean="0"/>
              <a:t>address</a:t>
            </a:r>
            <a:r>
              <a:rPr lang="fr-BE" dirty="0" smtClean="0"/>
              <a:t> the </a:t>
            </a:r>
            <a:r>
              <a:rPr lang="fr-BE" dirty="0" err="1" smtClean="0"/>
              <a:t>risks</a:t>
            </a:r>
            <a:r>
              <a:rPr lang="fr-BE" dirty="0" smtClean="0"/>
              <a:t> of </a:t>
            </a:r>
            <a:r>
              <a:rPr lang="fr-BE" dirty="0" err="1" smtClean="0"/>
              <a:t>connection</a:t>
            </a:r>
            <a:r>
              <a:rPr lang="fr-BE" dirty="0" smtClean="0"/>
              <a:t> </a:t>
            </a:r>
            <a:r>
              <a:rPr lang="fr-BE" dirty="0" err="1" smtClean="0"/>
              <a:t>failure</a:t>
            </a:r>
            <a:r>
              <a:rPr lang="fr-BE" dirty="0" smtClean="0"/>
              <a:t> to the VPC infrastructure </a:t>
            </a:r>
            <a:r>
              <a:rPr lang="fr-BE" dirty="0" err="1" smtClean="0"/>
              <a:t>resulting</a:t>
            </a:r>
            <a:r>
              <a:rPr lang="fr-BE" dirty="0" smtClean="0"/>
              <a:t> in </a:t>
            </a:r>
            <a:r>
              <a:rPr lang="fr-BE" dirty="0" err="1" smtClean="0"/>
              <a:t>work</a:t>
            </a:r>
            <a:r>
              <a:rPr lang="fr-BE" dirty="0" smtClean="0"/>
              <a:t> </a:t>
            </a:r>
            <a:r>
              <a:rPr lang="fr-BE" dirty="0" err="1" smtClean="0"/>
              <a:t>outage</a:t>
            </a:r>
            <a:r>
              <a:rPr lang="fr-BE" dirty="0" smtClean="0"/>
              <a:t> for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developers</a:t>
            </a:r>
            <a:endParaRPr lang="fr-BE" dirty="0" smtClean="0"/>
          </a:p>
          <a:p>
            <a:pPr marL="0" indent="0">
              <a:buNone/>
            </a:pPr>
            <a:endParaRPr lang="fr-BE" sz="1800" dirty="0" smtClean="0"/>
          </a:p>
          <a:p>
            <a:pPr marL="0" indent="0">
              <a:buNone/>
            </a:pPr>
            <a:r>
              <a:rPr lang="fr-BE" sz="1800" dirty="0" smtClean="0"/>
              <a:t>To mention </a:t>
            </a:r>
            <a:r>
              <a:rPr lang="fr-BE" sz="1800" dirty="0" err="1" smtClean="0"/>
              <a:t>only</a:t>
            </a:r>
            <a:r>
              <a:rPr lang="fr-BE" sz="1800" dirty="0" smtClean="0"/>
              <a:t> few</a:t>
            </a:r>
            <a:endParaRPr lang="fr-BE" sz="1800" dirty="0"/>
          </a:p>
        </p:txBody>
      </p:sp>
    </p:spTree>
    <p:extLst>
      <p:ext uri="{BB962C8B-B14F-4D97-AF65-F5344CB8AC3E}">
        <p14:creationId xmlns:p14="http://schemas.microsoft.com/office/powerpoint/2010/main" val="2487092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en-GB" sz="2800" dirty="0">
                <a:latin typeface="Calibri" panose="020F0502020204030204" pitchFamily="34" charset="0"/>
              </a:rPr>
              <a:t>H</a:t>
            </a:r>
            <a:r>
              <a:rPr lang="en-GB" sz="2800" dirty="0" smtClean="0">
                <a:latin typeface="Calibri" panose="020F0502020204030204" pitchFamily="34" charset="0"/>
              </a:rPr>
              <a:t>ave a look on the Amazon VPC generic architecture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320" y="2348880"/>
            <a:ext cx="2160488" cy="86409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A generic deployment in Amazon VPC looks like this</a:t>
            </a:r>
            <a:endParaRPr lang="en-GB" sz="2400" b="1" dirty="0">
              <a:latin typeface="Calibri" panose="020F050202020403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GB" sz="2400" b="1" dirty="0" smtClean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113916"/>
            <a:ext cx="4752528" cy="446722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620878" y="3284984"/>
            <a:ext cx="333375" cy="573921"/>
            <a:chOff x="5620878" y="3284984"/>
            <a:chExt cx="333375" cy="5739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38018" y="3284984"/>
              <a:ext cx="316235" cy="411996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20878" y="3696980"/>
              <a:ext cx="333375" cy="161925"/>
            </a:xfrm>
            <a:prstGeom prst="rect">
              <a:avLst/>
            </a:prstGeom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7490" y="6388731"/>
            <a:ext cx="308519" cy="19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91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443" y="2060848"/>
            <a:ext cx="6139433" cy="4608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… and on the Amazon VPC in a Corporate network integration scenario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320" y="2348880"/>
            <a:ext cx="2160488" cy="31683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lvl="1"/>
            <a:r>
              <a:rPr lang="en-US" sz="2400" b="1" dirty="0">
                <a:latin typeface="Calibri" panose="020F0502020204030204" pitchFamily="34" charset="0"/>
              </a:rPr>
              <a:t>VPC with a Private Subnet </a:t>
            </a:r>
            <a:r>
              <a:rPr lang="en-US" sz="2400" b="1" dirty="0" smtClean="0">
                <a:latin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</a:rPr>
              <a:t>and AWS Site-to-Site VPN Access</a:t>
            </a:r>
            <a:endParaRPr lang="en-GB" sz="2400" b="1" dirty="0" smtClean="0">
              <a:latin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75" y="4005064"/>
            <a:ext cx="289929" cy="4955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6356" y="4581128"/>
            <a:ext cx="506165" cy="483041"/>
          </a:xfrm>
          <a:prstGeom prst="rect">
            <a:avLst/>
          </a:prstGeom>
        </p:spPr>
      </p:pic>
      <p:cxnSp>
        <p:nvCxnSpPr>
          <p:cNvPr id="13" name="Straight Connector 12"/>
          <p:cNvCxnSpPr>
            <a:endCxn id="6" idx="3"/>
          </p:cNvCxnSpPr>
          <p:nvPr/>
        </p:nvCxnSpPr>
        <p:spPr bwMode="auto">
          <a:xfrm flipH="1">
            <a:off x="7082521" y="4252821"/>
            <a:ext cx="585824" cy="569828"/>
          </a:xfrm>
          <a:prstGeom prst="line">
            <a:avLst/>
          </a:prstGeom>
          <a:ln/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6012160" y="4371340"/>
            <a:ext cx="564196" cy="569828"/>
          </a:xfrm>
          <a:prstGeom prst="line">
            <a:avLst/>
          </a:prstGeom>
          <a:ln/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9998" y="6443409"/>
            <a:ext cx="308519" cy="19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9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en-GB" sz="2800" dirty="0">
                <a:latin typeface="Calibri" panose="020F0502020204030204" pitchFamily="34" charset="0"/>
              </a:rPr>
              <a:t>2</a:t>
            </a:r>
            <a:r>
              <a:rPr lang="en-GB" sz="2800" dirty="0" smtClean="0">
                <a:latin typeface="Calibri" panose="020F0502020204030204" pitchFamily="34" charset="0"/>
              </a:rPr>
              <a:t>. Main security concerns in AWS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320" y="2276873"/>
            <a:ext cx="7704856" cy="5760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lvl="1"/>
            <a:r>
              <a:rPr lang="en-GB" sz="2400" dirty="0">
                <a:latin typeface="Calibri" panose="020F0502020204030204" pitchFamily="34" charset="0"/>
              </a:rPr>
              <a:t>AWS Shared Responsibility </a:t>
            </a:r>
            <a:r>
              <a:rPr lang="en-GB" sz="2400" dirty="0" smtClean="0">
                <a:latin typeface="Calibri" panose="020F0502020204030204" pitchFamily="34" charset="0"/>
              </a:rPr>
              <a:t>Model recall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73" y="2708920"/>
            <a:ext cx="7829550" cy="3914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6446896"/>
            <a:ext cx="914479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20" y="1411858"/>
            <a:ext cx="7273056" cy="720998"/>
          </a:xfrm>
        </p:spPr>
        <p:txBody>
          <a:bodyPr/>
          <a:lstStyle/>
          <a:p>
            <a:r>
              <a:rPr lang="en-GB" sz="2800" dirty="0" smtClean="0">
                <a:latin typeface="Calibri" panose="020F0502020204030204" pitchFamily="34" charset="0"/>
              </a:rPr>
              <a:t>Main security concerns in AWS (2)</a:t>
            </a:r>
            <a:endParaRPr lang="en-GB" sz="2800" baseline="30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320" y="2132856"/>
            <a:ext cx="7704856" cy="4032448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AWS DNS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Service transparently allowed even if not selected at the VPC creation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Uses UDP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AWS uses DNS service for Amazon RDS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The DNS has 3 attributes: Authoritative, Cache, Recursive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Text based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Can be exploited for data exfiltration</a:t>
            </a: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HTTPS protocol: Although the evaluation of the protocol suite gives an         grade to the AWS console (there are sites featuring A++ grade) HTTPS risks are there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No Evaluation/Monitoring of the Open source software</a:t>
            </a:r>
          </a:p>
          <a:p>
            <a:pPr marL="0" lvl="1"/>
            <a:endParaRPr lang="en-GB" sz="2400" b="1" dirty="0">
              <a:latin typeface="Calibri" panose="020F0502020204030204" pitchFamily="34" charset="0"/>
            </a:endParaRPr>
          </a:p>
          <a:p>
            <a:pPr marL="0" lvl="1"/>
            <a:r>
              <a:rPr lang="en-GB" sz="2400" b="1" dirty="0" smtClean="0">
                <a:latin typeface="Calibri" panose="020F0502020204030204" pitchFamily="34" charset="0"/>
              </a:rPr>
              <a:t>Exposed to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Host base intrusion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Network based intrusion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Risk of credential theft ( ? Multi Factor Authentication seems active 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No logins monitor 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</a:rPr>
              <a:t>Not secure from malware inclusion in the developed software</a:t>
            </a:r>
          </a:p>
          <a:p>
            <a:pPr marL="0" lvl="1"/>
            <a:endParaRPr lang="en-GB" sz="2400" b="1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  <a:p>
            <a:pPr marL="0" lvl="1"/>
            <a:endParaRPr lang="en-GB" sz="2400" dirty="0" smtClean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609578"/>
            <a:ext cx="359668" cy="35966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4221088"/>
            <a:ext cx="2474680" cy="32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5721" y="2132856"/>
            <a:ext cx="634005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6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7281</TotalTime>
  <Words>887</Words>
  <Application>Microsoft Office PowerPoint</Application>
  <PresentationFormat>On-screen Show (4:3)</PresentationFormat>
  <Paragraphs>122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Verdana</vt:lpstr>
      <vt:lpstr>Slide_Master</vt:lpstr>
      <vt:lpstr>White paper about AWS</vt:lpstr>
      <vt:lpstr>About Amazon cloud</vt:lpstr>
      <vt:lpstr>About Amazon cloud (2)</vt:lpstr>
      <vt:lpstr>About Amazon cloud (3)</vt:lpstr>
      <vt:lpstr>About Amazon cloud (4)</vt:lpstr>
      <vt:lpstr>Have a look on the Amazon VPC generic architecture</vt:lpstr>
      <vt:lpstr>… and on the Amazon VPC in a Corporate network integration scenario</vt:lpstr>
      <vt:lpstr>2. Main security concerns in AWS</vt:lpstr>
      <vt:lpstr>Main security concerns in AWS (2)</vt:lpstr>
      <vt:lpstr>AWS development environment limitations</vt:lpstr>
      <vt:lpstr>About Amazon cloud in a hybrid environment (private part)</vt:lpstr>
      <vt:lpstr>Amazon cloud in a hybrid environment (private part)</vt:lpstr>
      <vt:lpstr>Amazon cloud in a hybrid environment</vt:lpstr>
      <vt:lpstr>In a hybrid environment</vt:lpstr>
      <vt:lpstr>In a hybrid environment (2)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zubanst</dc:creator>
  <cp:lastModifiedBy>ZUBAN Stefan (OIB)</cp:lastModifiedBy>
  <cp:revision>597</cp:revision>
  <dcterms:created xsi:type="dcterms:W3CDTF">2011-10-28T10:25:18Z</dcterms:created>
  <dcterms:modified xsi:type="dcterms:W3CDTF">2020-06-06T08:41:07Z</dcterms:modified>
</cp:coreProperties>
</file>